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2DDEBE-6D85-463B-991D-ADE16C77B495}"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3C0A-49A6-4FC6-B241-593600145F4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1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DDEBE-6D85-463B-991D-ADE16C77B495}"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112594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DDEBE-6D85-463B-991D-ADE16C77B495}"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315721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DDEBE-6D85-463B-991D-ADE16C77B495}"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154063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2DDEBE-6D85-463B-991D-ADE16C77B495}"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3C0A-49A6-4FC6-B241-593600145F4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42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2DDEBE-6D85-463B-991D-ADE16C77B495}"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429199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2DDEBE-6D85-463B-991D-ADE16C77B495}"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429337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2DDEBE-6D85-463B-991D-ADE16C77B495}"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141110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2DDEBE-6D85-463B-991D-ADE16C77B495}" type="datetimeFigureOut">
              <a:rPr lang="en-US" smtClean="0"/>
              <a:t>9/23/2021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230377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2DDEBE-6D85-463B-991D-ADE16C77B495}" type="datetimeFigureOut">
              <a:rPr lang="en-US" smtClean="0"/>
              <a:t>9/23/2021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C413C0A-49A6-4FC6-B241-593600145F4F}" type="slidenum">
              <a:rPr lang="en-US" smtClean="0"/>
              <a:t>‹#›</a:t>
            </a:fld>
            <a:endParaRPr lang="en-US"/>
          </a:p>
        </p:txBody>
      </p:sp>
    </p:spTree>
    <p:extLst>
      <p:ext uri="{BB962C8B-B14F-4D97-AF65-F5344CB8AC3E}">
        <p14:creationId xmlns:p14="http://schemas.microsoft.com/office/powerpoint/2010/main" val="1376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2DDEBE-6D85-463B-991D-ADE16C77B495}"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3C0A-49A6-4FC6-B241-593600145F4F}" type="slidenum">
              <a:rPr lang="en-US" smtClean="0"/>
              <a:t>‹#›</a:t>
            </a:fld>
            <a:endParaRPr lang="en-US"/>
          </a:p>
        </p:txBody>
      </p:sp>
    </p:spTree>
    <p:extLst>
      <p:ext uri="{BB962C8B-B14F-4D97-AF65-F5344CB8AC3E}">
        <p14:creationId xmlns:p14="http://schemas.microsoft.com/office/powerpoint/2010/main" val="1372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DDEBE-6D85-463B-991D-ADE16C77B495}" type="datetimeFigureOut">
              <a:rPr lang="en-US" smtClean="0"/>
              <a:t>9/23/2021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C413C0A-49A6-4FC6-B241-593600145F4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95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yfy.com/sites/syfy/files/styles/1200x680/public/2019/03/4845483064033280.jpg">
            <a:extLst>
              <a:ext uri="{FF2B5EF4-FFF2-40B4-BE49-F238E27FC236}">
                <a16:creationId xmlns:a16="http://schemas.microsoft.com/office/drawing/2014/main" id="{9D7A0CA3-8B59-4F98-95A3-40CA782DA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D2D0423-6137-4AD6-9B24-8D101189F177}"/>
              </a:ext>
            </a:extLst>
          </p:cNvPr>
          <p:cNvSpPr>
            <a:spLocks noGrp="1"/>
          </p:cNvSpPr>
          <p:nvPr>
            <p:ph type="ctrTitle"/>
          </p:nvPr>
        </p:nvSpPr>
        <p:spPr>
          <a:xfrm>
            <a:off x="116578" y="5593500"/>
            <a:ext cx="11958844" cy="969913"/>
          </a:xfrm>
          <a:solidFill>
            <a:srgbClr val="080808">
              <a:alpha val="34902"/>
            </a:srgbClr>
          </a:solidFill>
        </p:spPr>
        <p:txBody>
          <a:bodyPr>
            <a:noAutofit/>
          </a:bodyPr>
          <a:lstStyle/>
          <a:p>
            <a:r>
              <a:rPr lang="en-US" sz="4800" dirty="0">
                <a:solidFill>
                  <a:schemeClr val="bg1"/>
                </a:solidFill>
              </a:rPr>
              <a:t>Women philosophers of the seventeenth century</a:t>
            </a:r>
            <a:endParaRPr lang="en-US" sz="4800" b="1" dirty="0">
              <a:solidFill>
                <a:schemeClr val="bg1"/>
              </a:solidFill>
            </a:endParaRPr>
          </a:p>
        </p:txBody>
      </p:sp>
      <p:sp>
        <p:nvSpPr>
          <p:cNvPr id="3" name="Subtitle 2">
            <a:extLst>
              <a:ext uri="{FF2B5EF4-FFF2-40B4-BE49-F238E27FC236}">
                <a16:creationId xmlns:a16="http://schemas.microsoft.com/office/drawing/2014/main" id="{D8C26C35-9CCE-43BC-9460-8AEB8D084DC6}"/>
              </a:ext>
            </a:extLst>
          </p:cNvPr>
          <p:cNvSpPr>
            <a:spLocks noGrp="1"/>
          </p:cNvSpPr>
          <p:nvPr>
            <p:ph type="subTitle" idx="1"/>
          </p:nvPr>
        </p:nvSpPr>
        <p:spPr>
          <a:xfrm>
            <a:off x="0" y="294587"/>
            <a:ext cx="10058400" cy="1143000"/>
          </a:xfrm>
        </p:spPr>
        <p:txBody>
          <a:bodyPr>
            <a:normAutofit fontScale="85000" lnSpcReduction="20000"/>
          </a:bodyPr>
          <a:lstStyle/>
          <a:p>
            <a:r>
              <a:rPr lang="en-US" b="1" dirty="0">
                <a:solidFill>
                  <a:schemeClr val="bg1"/>
                </a:solidFill>
              </a:rPr>
              <a:t>GENT 9/409: Foundations of the Modern World (1600-1690)</a:t>
            </a:r>
          </a:p>
          <a:p>
            <a:r>
              <a:rPr lang="en-US" b="1" dirty="0">
                <a:solidFill>
                  <a:schemeClr val="bg1"/>
                </a:solidFill>
              </a:rPr>
              <a:t>Stephanie Spoto</a:t>
            </a:r>
          </a:p>
          <a:p>
            <a:r>
              <a:rPr lang="en-US" b="1" dirty="0">
                <a:solidFill>
                  <a:schemeClr val="bg1"/>
                </a:solidFill>
              </a:rPr>
              <a:t>Monterey Peninsula College</a:t>
            </a:r>
          </a:p>
        </p:txBody>
      </p:sp>
    </p:spTree>
    <p:extLst>
      <p:ext uri="{BB962C8B-B14F-4D97-AF65-F5344CB8AC3E}">
        <p14:creationId xmlns:p14="http://schemas.microsoft.com/office/powerpoint/2010/main" val="1086172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04AA-9AAD-49CA-A005-2EB8F5F516CD}"/>
              </a:ext>
            </a:extLst>
          </p:cNvPr>
          <p:cNvSpPr>
            <a:spLocks noGrp="1"/>
          </p:cNvSpPr>
          <p:nvPr>
            <p:ph type="title"/>
          </p:nvPr>
        </p:nvSpPr>
        <p:spPr/>
        <p:txBody>
          <a:bodyPr/>
          <a:lstStyle/>
          <a:p>
            <a:r>
              <a:rPr lang="en-US" dirty="0"/>
              <a:t>Margaret Cavendish’s materialism vs. Conway’s immaterialism</a:t>
            </a:r>
          </a:p>
        </p:txBody>
      </p:sp>
      <p:sp>
        <p:nvSpPr>
          <p:cNvPr id="3" name="Content Placeholder 2">
            <a:extLst>
              <a:ext uri="{FF2B5EF4-FFF2-40B4-BE49-F238E27FC236}">
                <a16:creationId xmlns:a16="http://schemas.microsoft.com/office/drawing/2014/main" id="{948FCAEA-CA34-4923-96D0-D65A3040AFB2}"/>
              </a:ext>
            </a:extLst>
          </p:cNvPr>
          <p:cNvSpPr>
            <a:spLocks noGrp="1"/>
          </p:cNvSpPr>
          <p:nvPr>
            <p:ph idx="1"/>
          </p:nvPr>
        </p:nvSpPr>
        <p:spPr>
          <a:xfrm>
            <a:off x="219919" y="1845734"/>
            <a:ext cx="11771453" cy="4300424"/>
          </a:xfrm>
        </p:spPr>
        <p:txBody>
          <a:bodyPr>
            <a:normAutofit/>
          </a:bodyPr>
          <a:lstStyle/>
          <a:p>
            <a:pPr>
              <a:buFont typeface="Wingdings" panose="05000000000000000000" pitchFamily="2" charset="2"/>
              <a:buChar char="§"/>
            </a:pPr>
            <a:r>
              <a:rPr lang="en-US" dirty="0"/>
              <a:t> In contrast to Conway’s natural theology, Cavendish has a more celebratory approach to the human and material existence.</a:t>
            </a:r>
          </a:p>
          <a:p>
            <a:pPr>
              <a:buFont typeface="Wingdings" panose="05000000000000000000" pitchFamily="2" charset="2"/>
              <a:buChar char="§"/>
            </a:pPr>
            <a:r>
              <a:rPr lang="en-US" dirty="0"/>
              <a:t> Cavendish: The mind itself is material </a:t>
            </a:r>
            <a:r>
              <a:rPr lang="en-US" dirty="0">
                <a:sym typeface="Wingdings" panose="05000000000000000000" pitchFamily="2" charset="2"/>
              </a:rPr>
              <a:t> departure from </a:t>
            </a:r>
            <a:r>
              <a:rPr lang="en-US" b="1" dirty="0">
                <a:sym typeface="Wingdings" panose="05000000000000000000" pitchFamily="2" charset="2"/>
              </a:rPr>
              <a:t>Descartes</a:t>
            </a:r>
            <a:r>
              <a:rPr lang="en-US" dirty="0">
                <a:sym typeface="Wingdings" panose="05000000000000000000" pitchFamily="2" charset="2"/>
              </a:rPr>
              <a:t>, who believed that the mind was a “thinking thing” (</a:t>
            </a:r>
            <a:r>
              <a:rPr lang="en-US" i="1" dirty="0">
                <a:sym typeface="Wingdings" panose="05000000000000000000" pitchFamily="2" charset="2"/>
              </a:rPr>
              <a:t>res cogitans</a:t>
            </a:r>
            <a:r>
              <a:rPr lang="en-US" dirty="0">
                <a:sym typeface="Wingdings" panose="05000000000000000000" pitchFamily="2" charset="2"/>
              </a:rPr>
              <a:t>) and made of an immaterial substance (c.f. Hobbes’s critique of “immaterial substances”)  Descartes: subordinated the physical material body to the immaterial mind</a:t>
            </a:r>
          </a:p>
          <a:p>
            <a:pPr>
              <a:buFont typeface="Wingdings" panose="05000000000000000000" pitchFamily="2" charset="2"/>
              <a:buChar char="§"/>
            </a:pPr>
            <a:r>
              <a:rPr lang="en-US" dirty="0">
                <a:sym typeface="Wingdings" panose="05000000000000000000" pitchFamily="2" charset="2"/>
              </a:rPr>
              <a:t> Cavendish promoted materialism and centered her philosophy around the body as a physical and knowable substance  the body was “the cause”, a source of motion and dynamism (c.f. Hobbes’s idea of the human as motion)</a:t>
            </a:r>
          </a:p>
          <a:p>
            <a:pPr>
              <a:buFont typeface="Wingdings" panose="05000000000000000000" pitchFamily="2" charset="2"/>
              <a:buChar char="§"/>
            </a:pPr>
            <a:r>
              <a:rPr lang="en-US" dirty="0">
                <a:sym typeface="Wingdings" panose="05000000000000000000" pitchFamily="2" charset="2"/>
              </a:rPr>
              <a:t> Cavendish focuses on natural minutiae  whereas Conway concerned with praising God as </a:t>
            </a:r>
            <a:r>
              <a:rPr lang="en-US" dirty="0"/>
              <a:t>‘in a proper and real </a:t>
            </a:r>
            <a:r>
              <a:rPr lang="en-US" dirty="0" err="1"/>
              <a:t>sence</a:t>
            </a:r>
            <a:r>
              <a:rPr lang="en-US" dirty="0"/>
              <a:t>, a Substance or Essence distinct from his Creatures’</a:t>
            </a:r>
          </a:p>
          <a:p>
            <a:pPr lvl="1">
              <a:buFont typeface="Wingdings" panose="05000000000000000000" pitchFamily="2" charset="2"/>
              <a:buChar char="§"/>
            </a:pPr>
            <a:r>
              <a:rPr lang="en-US" dirty="0"/>
              <a:t>a distinction that does not, however, hinder Conway being able to find in nature ample cause for celebrating him. </a:t>
            </a:r>
          </a:p>
        </p:txBody>
      </p:sp>
    </p:spTree>
    <p:extLst>
      <p:ext uri="{BB962C8B-B14F-4D97-AF65-F5344CB8AC3E}">
        <p14:creationId xmlns:p14="http://schemas.microsoft.com/office/powerpoint/2010/main" val="341607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D502-2940-418D-8DD1-4F78205E718E}"/>
              </a:ext>
            </a:extLst>
          </p:cNvPr>
          <p:cNvSpPr>
            <a:spLocks noGrp="1"/>
          </p:cNvSpPr>
          <p:nvPr>
            <p:ph type="title"/>
          </p:nvPr>
        </p:nvSpPr>
        <p:spPr/>
        <p:txBody>
          <a:bodyPr/>
          <a:lstStyle/>
          <a:p>
            <a:r>
              <a:rPr lang="en-US" dirty="0"/>
              <a:t>The Epistemology of Cavendish: </a:t>
            </a:r>
            <a:br>
              <a:rPr lang="en-US" dirty="0"/>
            </a:br>
            <a:r>
              <a:rPr lang="en-US" dirty="0"/>
              <a:t>What we can know?</a:t>
            </a:r>
          </a:p>
        </p:txBody>
      </p:sp>
      <p:sp>
        <p:nvSpPr>
          <p:cNvPr id="3" name="Content Placeholder 2">
            <a:extLst>
              <a:ext uri="{FF2B5EF4-FFF2-40B4-BE49-F238E27FC236}">
                <a16:creationId xmlns:a16="http://schemas.microsoft.com/office/drawing/2014/main" id="{A73BDA8B-6142-4128-AC51-6D991C4CF1FB}"/>
              </a:ext>
            </a:extLst>
          </p:cNvPr>
          <p:cNvSpPr>
            <a:spLocks noGrp="1"/>
          </p:cNvSpPr>
          <p:nvPr>
            <p:ph idx="1"/>
          </p:nvPr>
        </p:nvSpPr>
        <p:spPr>
          <a:xfrm>
            <a:off x="4019106" y="1845734"/>
            <a:ext cx="7136573" cy="4246722"/>
          </a:xfrm>
        </p:spPr>
        <p:txBody>
          <a:bodyPr>
            <a:normAutofit lnSpcReduction="10000"/>
          </a:bodyPr>
          <a:lstStyle/>
          <a:p>
            <a:pPr>
              <a:buFont typeface="Arial" panose="020B0604020202020204" pitchFamily="34" charset="0"/>
              <a:buChar char="•"/>
            </a:pPr>
            <a:r>
              <a:rPr lang="en-US" dirty="0"/>
              <a:t> Though a natural, materialist philosopher, Cavendish recognizes God as a great “Being” </a:t>
            </a:r>
            <a:r>
              <a:rPr lang="en-US" dirty="0">
                <a:sym typeface="Wingdings" panose="05000000000000000000" pitchFamily="2" charset="2"/>
              </a:rPr>
              <a:t> but “</a:t>
            </a:r>
            <a:r>
              <a:rPr lang="en-US" dirty="0" err="1">
                <a:sym typeface="Wingdings" panose="05000000000000000000" pitchFamily="2" charset="2"/>
              </a:rPr>
              <a:t>Unexpressible</a:t>
            </a:r>
            <a:r>
              <a:rPr lang="en-US" dirty="0">
                <a:sym typeface="Wingdings" panose="05000000000000000000" pitchFamily="2" charset="2"/>
              </a:rPr>
              <a:t>, and Incomprehensible”  God is not accessible to us in His “infinite nature”</a:t>
            </a:r>
          </a:p>
          <a:p>
            <a:pPr>
              <a:buFont typeface="Arial" panose="020B0604020202020204" pitchFamily="34" charset="0"/>
              <a:buChar char="•"/>
            </a:pPr>
            <a:r>
              <a:rPr lang="en-US" dirty="0"/>
              <a:t> Though this philosophy is </a:t>
            </a:r>
            <a:r>
              <a:rPr lang="en-US" b="1" dirty="0"/>
              <a:t>skeptical </a:t>
            </a:r>
            <a:r>
              <a:rPr lang="en-US" dirty="0"/>
              <a:t>(philosophical idea that certain knowledge is impossible), she still gives a “one ground or principle” which we can be certain of: “which is self-motion, or self-moving matter” observable in nature.</a:t>
            </a:r>
          </a:p>
          <a:p>
            <a:pPr>
              <a:buFont typeface="Arial" panose="020B0604020202020204" pitchFamily="34" charset="0"/>
              <a:buChar char="•"/>
            </a:pPr>
            <a:r>
              <a:rPr lang="en-US" dirty="0"/>
              <a:t> Her </a:t>
            </a:r>
            <a:r>
              <a:rPr lang="en-US" i="1" dirty="0"/>
              <a:t>Observations</a:t>
            </a:r>
            <a:r>
              <a:rPr lang="en-US" dirty="0"/>
              <a:t> claim that there is “more than man is able to know” </a:t>
            </a:r>
            <a:r>
              <a:rPr lang="en-US" dirty="0">
                <a:sym typeface="Wingdings" panose="05000000000000000000" pitchFamily="2" charset="2"/>
              </a:rPr>
              <a:t> but she is interested in the material, natural, and immediate world  interested in experimental knowledge that can be gained from the material world</a:t>
            </a:r>
          </a:p>
          <a:p>
            <a:pPr>
              <a:buFont typeface="Arial" panose="020B0604020202020204" pitchFamily="34" charset="0"/>
              <a:buChar char="•"/>
            </a:pPr>
            <a:r>
              <a:rPr lang="en-US" dirty="0"/>
              <a:t> Interested in new technologies like the microscope, a tool which she often praises</a:t>
            </a:r>
          </a:p>
        </p:txBody>
      </p:sp>
      <p:pic>
        <p:nvPicPr>
          <p:cNvPr id="8194" name="Picture 2" descr="Image result for microscope renaissance">
            <a:extLst>
              <a:ext uri="{FF2B5EF4-FFF2-40B4-BE49-F238E27FC236}">
                <a16:creationId xmlns:a16="http://schemas.microsoft.com/office/drawing/2014/main" id="{F7AEF59B-2E94-4910-A771-145F96500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19" y="1737360"/>
            <a:ext cx="2960624" cy="451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7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17C0-502E-4099-B80B-41181BE5C0D8}"/>
              </a:ext>
            </a:extLst>
          </p:cNvPr>
          <p:cNvSpPr>
            <a:spLocks noGrp="1"/>
          </p:cNvSpPr>
          <p:nvPr>
            <p:ph type="title"/>
          </p:nvPr>
        </p:nvSpPr>
        <p:spPr>
          <a:xfrm>
            <a:off x="225410" y="394976"/>
            <a:ext cx="10058400" cy="1450757"/>
          </a:xfrm>
        </p:spPr>
        <p:txBody>
          <a:bodyPr/>
          <a:lstStyle/>
          <a:p>
            <a:r>
              <a:rPr lang="en-US" dirty="0"/>
              <a:t>Conway &amp; Cavendish on God</a:t>
            </a:r>
          </a:p>
        </p:txBody>
      </p:sp>
      <p:sp>
        <p:nvSpPr>
          <p:cNvPr id="3" name="Content Placeholder 2">
            <a:extLst>
              <a:ext uri="{FF2B5EF4-FFF2-40B4-BE49-F238E27FC236}">
                <a16:creationId xmlns:a16="http://schemas.microsoft.com/office/drawing/2014/main" id="{98B0D545-6252-4CC5-9C67-2CB92976467E}"/>
              </a:ext>
            </a:extLst>
          </p:cNvPr>
          <p:cNvSpPr>
            <a:spLocks noGrp="1"/>
          </p:cNvSpPr>
          <p:nvPr>
            <p:ph idx="1"/>
          </p:nvPr>
        </p:nvSpPr>
        <p:spPr>
          <a:xfrm>
            <a:off x="225410" y="1845733"/>
            <a:ext cx="6781446" cy="4342415"/>
          </a:xfrm>
        </p:spPr>
        <p:txBody>
          <a:bodyPr>
            <a:normAutofit fontScale="92500"/>
          </a:bodyPr>
          <a:lstStyle/>
          <a:p>
            <a:pPr>
              <a:buFont typeface="Wingdings" panose="05000000000000000000" pitchFamily="2" charset="2"/>
              <a:buChar char="§"/>
            </a:pPr>
            <a:r>
              <a:rPr lang="en-US" sz="2800" dirty="0"/>
              <a:t> Cavendish doesn’t ignore God: “God [who] hath implanted a faculty of knowing in every creature”</a:t>
            </a:r>
          </a:p>
          <a:p>
            <a:pPr lvl="1">
              <a:buFont typeface="Wingdings" panose="05000000000000000000" pitchFamily="2" charset="2"/>
              <a:buChar char="§"/>
            </a:pPr>
            <a:r>
              <a:rPr lang="en-US" sz="2400" dirty="0"/>
              <a:t>Writes a panegyric on ‘the variety of nature in all her works’ as a physical being</a:t>
            </a:r>
          </a:p>
          <a:p>
            <a:pPr>
              <a:buFont typeface="Wingdings" panose="05000000000000000000" pitchFamily="2" charset="2"/>
              <a:buChar char="§"/>
            </a:pPr>
            <a:r>
              <a:rPr lang="en-US" sz="2800" dirty="0"/>
              <a:t>Conway more open and jubilant in her praise of God, opening her treatise with ‘God is a Spirit, Light, and Life, infinitely Wise, Good, Just, Mighty, Omniscient, Omnipresent, Omnipotent, Creator and Maker of all things visible and invisible’.</a:t>
            </a:r>
          </a:p>
          <a:p>
            <a:pPr lvl="1">
              <a:buFont typeface="Wingdings" panose="05000000000000000000" pitchFamily="2" charset="2"/>
              <a:buChar char="§"/>
            </a:pPr>
            <a:r>
              <a:rPr lang="en-US" sz="2400" dirty="0"/>
              <a:t>Rejoices that God is “universally one in himself, and of himself, without any manner or Variety or Mixture”</a:t>
            </a:r>
          </a:p>
        </p:txBody>
      </p:sp>
      <p:pic>
        <p:nvPicPr>
          <p:cNvPr id="7170" name="Picture 2" descr="Image result for god renaissance">
            <a:extLst>
              <a:ext uri="{FF2B5EF4-FFF2-40B4-BE49-F238E27FC236}">
                <a16:creationId xmlns:a16="http://schemas.microsoft.com/office/drawing/2014/main" id="{B6C868A5-3995-4436-B778-5B355040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749" y="0"/>
            <a:ext cx="44656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8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614F-4A58-4F68-82E8-639DC166DDCD}"/>
              </a:ext>
            </a:extLst>
          </p:cNvPr>
          <p:cNvSpPr>
            <a:spLocks noGrp="1"/>
          </p:cNvSpPr>
          <p:nvPr>
            <p:ph type="title"/>
          </p:nvPr>
        </p:nvSpPr>
        <p:spPr/>
        <p:txBody>
          <a:bodyPr/>
          <a:lstStyle/>
          <a:p>
            <a:r>
              <a:rPr lang="en-US" dirty="0"/>
              <a:t>Conway and Cavendish on writing</a:t>
            </a:r>
          </a:p>
        </p:txBody>
      </p:sp>
      <p:sp>
        <p:nvSpPr>
          <p:cNvPr id="3" name="Content Placeholder 2">
            <a:extLst>
              <a:ext uri="{FF2B5EF4-FFF2-40B4-BE49-F238E27FC236}">
                <a16:creationId xmlns:a16="http://schemas.microsoft.com/office/drawing/2014/main" id="{F1E5D8DF-D974-4B4C-8973-D8CC7D3F6FE5}"/>
              </a:ext>
            </a:extLst>
          </p:cNvPr>
          <p:cNvSpPr>
            <a:spLocks noGrp="1"/>
          </p:cNvSpPr>
          <p:nvPr>
            <p:ph idx="1"/>
          </p:nvPr>
        </p:nvSpPr>
        <p:spPr>
          <a:xfrm>
            <a:off x="254643" y="1845733"/>
            <a:ext cx="11748304" cy="4311999"/>
          </a:xfrm>
        </p:spPr>
        <p:txBody>
          <a:bodyPr>
            <a:normAutofit/>
          </a:bodyPr>
          <a:lstStyle/>
          <a:p>
            <a:pPr>
              <a:buFont typeface="Wingdings" panose="05000000000000000000" pitchFamily="2" charset="2"/>
              <a:buChar char="§"/>
            </a:pPr>
            <a:r>
              <a:rPr lang="en-US" dirty="0"/>
              <a:t> Use similar analogies to describe the process of their thinking and writing</a:t>
            </a:r>
          </a:p>
          <a:p>
            <a:pPr>
              <a:buFont typeface="Wingdings" panose="05000000000000000000" pitchFamily="2" charset="2"/>
              <a:buChar char="§"/>
            </a:pPr>
            <a:r>
              <a:rPr lang="en-US" dirty="0"/>
              <a:t> Both consider their writing and thought expansive, guided by rational systems</a:t>
            </a:r>
          </a:p>
          <a:p>
            <a:pPr>
              <a:buFont typeface="Wingdings" panose="05000000000000000000" pitchFamily="2" charset="2"/>
              <a:buChar char="§"/>
            </a:pPr>
            <a:r>
              <a:rPr lang="en-US" dirty="0"/>
              <a:t> Conway and Cavendish use similar architectural metaphor when describing the transcription of abstract idea to concrete thought:</a:t>
            </a:r>
          </a:p>
          <a:p>
            <a:pPr lvl="1">
              <a:buFont typeface="Wingdings" panose="05000000000000000000" pitchFamily="2" charset="2"/>
              <a:buChar char="§"/>
            </a:pPr>
            <a:r>
              <a:rPr lang="en-US" dirty="0"/>
              <a:t>Conway: “the Will </a:t>
            </a:r>
            <a:r>
              <a:rPr lang="en-US" dirty="0" err="1"/>
              <a:t>join’d</a:t>
            </a:r>
            <a:r>
              <a:rPr lang="en-US" dirty="0"/>
              <a:t> with the Idea, as when a Master-Builder conceives in his Mind the </a:t>
            </a:r>
            <a:r>
              <a:rPr lang="en-US" i="1" dirty="0"/>
              <a:t>Idea </a:t>
            </a:r>
            <a:r>
              <a:rPr lang="en-US" dirty="0"/>
              <a:t>of an House […] co-operates”. </a:t>
            </a:r>
          </a:p>
          <a:p>
            <a:pPr lvl="1">
              <a:buFont typeface="Wingdings" panose="05000000000000000000" pitchFamily="2" charset="2"/>
              <a:buChar char="§"/>
            </a:pPr>
            <a:r>
              <a:rPr lang="en-US" dirty="0"/>
              <a:t>Cavendish justifies her literary pursuits and departure from typical feminine duties, terming her writing a form of ‘</a:t>
            </a:r>
            <a:r>
              <a:rPr lang="en-US" i="1" dirty="0"/>
              <a:t>Spinning</a:t>
            </a:r>
            <a:r>
              <a:rPr lang="en-US" dirty="0"/>
              <a:t> with the </a:t>
            </a:r>
            <a:r>
              <a:rPr lang="en-US" i="1" dirty="0" err="1"/>
              <a:t>braine</a:t>
            </a:r>
            <a:r>
              <a:rPr lang="en-US" i="1" dirty="0"/>
              <a:t>’</a:t>
            </a:r>
            <a:r>
              <a:rPr lang="en-US" dirty="0"/>
              <a:t>. </a:t>
            </a:r>
          </a:p>
          <a:p>
            <a:pPr>
              <a:buFont typeface="Wingdings" panose="05000000000000000000" pitchFamily="2" charset="2"/>
              <a:buChar char="§"/>
            </a:pPr>
            <a:r>
              <a:rPr lang="en-US" dirty="0"/>
              <a:t>Differences in literary motivations:</a:t>
            </a:r>
          </a:p>
          <a:p>
            <a:pPr lvl="1">
              <a:buFont typeface="Wingdings" panose="05000000000000000000" pitchFamily="2" charset="2"/>
              <a:buChar char="§"/>
            </a:pPr>
            <a:r>
              <a:rPr lang="en-US" dirty="0"/>
              <a:t>Cavendish a personal goal: : ‘[I] </a:t>
            </a:r>
            <a:r>
              <a:rPr lang="en-US" dirty="0" err="1"/>
              <a:t>endeavour</a:t>
            </a:r>
            <a:r>
              <a:rPr lang="en-US" dirty="0"/>
              <a:t> to Spin a Garment of Memory, to </a:t>
            </a:r>
            <a:r>
              <a:rPr lang="en-US" dirty="0" err="1"/>
              <a:t>lapp</a:t>
            </a:r>
            <a:r>
              <a:rPr lang="en-US" dirty="0"/>
              <a:t> up my </a:t>
            </a:r>
            <a:r>
              <a:rPr lang="en-US" i="1" dirty="0"/>
              <a:t>Name</a:t>
            </a:r>
            <a:r>
              <a:rPr lang="en-US" dirty="0"/>
              <a:t>, that it might grow to after </a:t>
            </a:r>
            <a:r>
              <a:rPr lang="en-US" i="1" dirty="0"/>
              <a:t>Ages</a:t>
            </a:r>
            <a:r>
              <a:rPr lang="en-US" dirty="0"/>
              <a:t>’ </a:t>
            </a:r>
            <a:r>
              <a:rPr lang="en-US" dirty="0">
                <a:sym typeface="Wingdings" panose="05000000000000000000" pitchFamily="2" charset="2"/>
              </a:rPr>
              <a:t> wants her book to gain </a:t>
            </a:r>
            <a:r>
              <a:rPr lang="en-US" dirty="0"/>
              <a:t>‘</a:t>
            </a:r>
            <a:r>
              <a:rPr lang="en-US" i="1" dirty="0"/>
              <a:t>Respect, </a:t>
            </a:r>
            <a:r>
              <a:rPr lang="en-US" dirty="0"/>
              <a:t>and </a:t>
            </a:r>
            <a:r>
              <a:rPr lang="en-US" i="1" dirty="0" err="1"/>
              <a:t>Esteeme</a:t>
            </a:r>
            <a:r>
              <a:rPr lang="en-US" dirty="0"/>
              <a:t> in the </a:t>
            </a:r>
            <a:r>
              <a:rPr lang="en-US" i="1" dirty="0"/>
              <a:t>World</a:t>
            </a:r>
            <a:r>
              <a:rPr lang="en-US" dirty="0"/>
              <a:t>’ </a:t>
            </a:r>
          </a:p>
          <a:p>
            <a:pPr lvl="1">
              <a:buFont typeface="Wingdings" panose="05000000000000000000" pitchFamily="2" charset="2"/>
              <a:buChar char="§"/>
            </a:pPr>
            <a:r>
              <a:rPr lang="en-US" dirty="0"/>
              <a:t>Conway asserts an impersonal goal, while her publisher wanted her to have the fame sought by Cavendish, it has no origin in Conway’s own philosophy</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92518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BA46-40DC-4DBE-AB21-01EA7861AFBB}"/>
              </a:ext>
            </a:extLst>
          </p:cNvPr>
          <p:cNvSpPr>
            <a:spLocks noGrp="1"/>
          </p:cNvSpPr>
          <p:nvPr>
            <p:ph type="title"/>
          </p:nvPr>
        </p:nvSpPr>
        <p:spPr/>
        <p:txBody>
          <a:bodyPr/>
          <a:lstStyle/>
          <a:p>
            <a:r>
              <a:rPr lang="en-US" dirty="0"/>
              <a:t>Lady </a:t>
            </a:r>
            <a:r>
              <a:rPr lang="en-US" dirty="0" err="1"/>
              <a:t>Masham</a:t>
            </a:r>
            <a:r>
              <a:rPr lang="en-US" dirty="0"/>
              <a:t> Damaris</a:t>
            </a:r>
            <a:br>
              <a:rPr lang="en-US" dirty="0"/>
            </a:br>
            <a:r>
              <a:rPr lang="en-US" dirty="0"/>
              <a:t>(1659-1708)</a:t>
            </a:r>
          </a:p>
        </p:txBody>
      </p:sp>
      <p:sp>
        <p:nvSpPr>
          <p:cNvPr id="3" name="Content Placeholder 2">
            <a:extLst>
              <a:ext uri="{FF2B5EF4-FFF2-40B4-BE49-F238E27FC236}">
                <a16:creationId xmlns:a16="http://schemas.microsoft.com/office/drawing/2014/main" id="{2004471A-F7B9-4463-9304-3CBEC0D7A850}"/>
              </a:ext>
            </a:extLst>
          </p:cNvPr>
          <p:cNvSpPr>
            <a:spLocks noGrp="1"/>
          </p:cNvSpPr>
          <p:nvPr>
            <p:ph idx="1"/>
          </p:nvPr>
        </p:nvSpPr>
        <p:spPr/>
        <p:txBody>
          <a:bodyPr>
            <a:normAutofit/>
          </a:bodyPr>
          <a:lstStyle/>
          <a:p>
            <a:pPr>
              <a:buFont typeface="Arial" panose="020B0604020202020204" pitchFamily="34" charset="0"/>
              <a:buChar char="•"/>
            </a:pPr>
            <a:r>
              <a:rPr lang="en-US" dirty="0"/>
              <a:t> English writer, theologian, philosopher, women’s education advocate </a:t>
            </a:r>
          </a:p>
          <a:p>
            <a:pPr lvl="1">
              <a:buFont typeface="Arial" panose="020B0604020202020204" pitchFamily="34" charset="0"/>
              <a:buChar char="•"/>
            </a:pPr>
            <a:r>
              <a:rPr lang="en-US" dirty="0"/>
              <a:t>Sometimes characterized as a proto-feminist</a:t>
            </a:r>
          </a:p>
          <a:p>
            <a:pPr>
              <a:buFont typeface="Arial" panose="020B0604020202020204" pitchFamily="34" charset="0"/>
              <a:buChar char="•"/>
            </a:pPr>
            <a:r>
              <a:rPr lang="en-US" dirty="0"/>
              <a:t>Had poor eyesight and a lack of formal higher education </a:t>
            </a:r>
            <a:r>
              <a:rPr lang="en-US" dirty="0">
                <a:sym typeface="Wingdings" panose="05000000000000000000" pitchFamily="2" charset="2"/>
              </a:rPr>
              <a:t> overcame these obstacles </a:t>
            </a:r>
          </a:p>
          <a:p>
            <a:pPr lvl="1">
              <a:buFont typeface="Arial" panose="020B0604020202020204" pitchFamily="34" charset="0"/>
              <a:buChar char="•"/>
            </a:pPr>
            <a:r>
              <a:rPr lang="en-US" dirty="0">
                <a:sym typeface="Wingdings" panose="05000000000000000000" pitchFamily="2" charset="2"/>
              </a:rPr>
              <a:t>Received high regard among eminent intellectuals of the seventeenth century</a:t>
            </a:r>
          </a:p>
          <a:p>
            <a:pPr>
              <a:buFont typeface="Arial" panose="020B0604020202020204" pitchFamily="34" charset="0"/>
              <a:buChar char="•"/>
            </a:pPr>
            <a:r>
              <a:rPr lang="en-US" dirty="0">
                <a:sym typeface="Wingdings" panose="05000000000000000000" pitchFamily="2" charset="2"/>
              </a:rPr>
              <a:t>Published two works:</a:t>
            </a:r>
          </a:p>
          <a:p>
            <a:pPr lvl="1">
              <a:buFont typeface="Arial" panose="020B0604020202020204" pitchFamily="34" charset="0"/>
              <a:buChar char="•"/>
            </a:pPr>
            <a:r>
              <a:rPr lang="en-US" i="1" dirty="0">
                <a:sym typeface="Wingdings" panose="05000000000000000000" pitchFamily="2" charset="2"/>
              </a:rPr>
              <a:t>A Discourse Concerning the Love of God</a:t>
            </a:r>
            <a:r>
              <a:rPr lang="en-US" dirty="0">
                <a:sym typeface="Wingdings" panose="05000000000000000000" pitchFamily="2" charset="2"/>
              </a:rPr>
              <a:t> (1696)</a:t>
            </a:r>
          </a:p>
          <a:p>
            <a:pPr lvl="1">
              <a:buFont typeface="Arial" panose="020B0604020202020204" pitchFamily="34" charset="0"/>
              <a:buChar char="•"/>
            </a:pPr>
            <a:r>
              <a:rPr lang="en-US" i="1" dirty="0"/>
              <a:t>Thoughts in Reference to a </a:t>
            </a:r>
            <a:r>
              <a:rPr lang="en-US" i="1" dirty="0" err="1"/>
              <a:t>Vertuous</a:t>
            </a:r>
            <a:r>
              <a:rPr lang="en-US" i="1" dirty="0"/>
              <a:t> or Christian Life </a:t>
            </a:r>
            <a:r>
              <a:rPr lang="en-US" dirty="0"/>
              <a:t>(1704)</a:t>
            </a:r>
          </a:p>
          <a:p>
            <a:pPr>
              <a:buFont typeface="Arial" panose="020B0604020202020204" pitchFamily="34" charset="0"/>
              <a:buChar char="•"/>
            </a:pPr>
            <a:r>
              <a:rPr lang="en-US" dirty="0"/>
              <a:t>Had a lifelong friendship with the philosopher John Locke </a:t>
            </a:r>
            <a:r>
              <a:rPr lang="en-US" dirty="0">
                <a:sym typeface="Wingdings" panose="05000000000000000000" pitchFamily="2" charset="2"/>
              </a:rPr>
              <a:t> influenced each other’s philosophy</a:t>
            </a:r>
            <a:endParaRPr lang="en-US" dirty="0"/>
          </a:p>
          <a:p>
            <a:endParaRPr lang="en-US" dirty="0"/>
          </a:p>
        </p:txBody>
      </p:sp>
    </p:spTree>
    <p:extLst>
      <p:ext uri="{BB962C8B-B14F-4D97-AF65-F5344CB8AC3E}">
        <p14:creationId xmlns:p14="http://schemas.microsoft.com/office/powerpoint/2010/main" val="253416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2C95-395B-49BD-9686-C4CFEB7C4224}"/>
              </a:ext>
            </a:extLst>
          </p:cNvPr>
          <p:cNvSpPr>
            <a:spLocks noGrp="1"/>
          </p:cNvSpPr>
          <p:nvPr>
            <p:ph type="title"/>
          </p:nvPr>
        </p:nvSpPr>
        <p:spPr/>
        <p:txBody>
          <a:bodyPr/>
          <a:lstStyle/>
          <a:p>
            <a:r>
              <a:rPr lang="en-US" dirty="0"/>
              <a:t>Influence and intellectual circle of Damaris</a:t>
            </a:r>
          </a:p>
        </p:txBody>
      </p:sp>
      <p:sp>
        <p:nvSpPr>
          <p:cNvPr id="3" name="Content Placeholder 2">
            <a:extLst>
              <a:ext uri="{FF2B5EF4-FFF2-40B4-BE49-F238E27FC236}">
                <a16:creationId xmlns:a16="http://schemas.microsoft.com/office/drawing/2014/main" id="{C29EC1F4-A5F5-4509-A7EB-65B1F439E93D}"/>
              </a:ext>
            </a:extLst>
          </p:cNvPr>
          <p:cNvSpPr>
            <a:spLocks noGrp="1"/>
          </p:cNvSpPr>
          <p:nvPr>
            <p:ph idx="1"/>
          </p:nvPr>
        </p:nvSpPr>
        <p:spPr>
          <a:xfrm>
            <a:off x="3979653" y="1737360"/>
            <a:ext cx="8124363" cy="4644586"/>
          </a:xfrm>
        </p:spPr>
        <p:txBody>
          <a:bodyPr>
            <a:normAutofit lnSpcReduction="10000"/>
          </a:bodyPr>
          <a:lstStyle/>
          <a:p>
            <a:pPr>
              <a:buFont typeface="Wingdings" panose="05000000000000000000" pitchFamily="2" charset="2"/>
              <a:buChar char="§"/>
            </a:pPr>
            <a:r>
              <a:rPr lang="en-US" dirty="0"/>
              <a:t> From the time of her early twenties until her death, she had close correspondence and friendships with a number of intellectuals and philosophers</a:t>
            </a:r>
          </a:p>
          <a:p>
            <a:pPr>
              <a:buFont typeface="Wingdings" panose="05000000000000000000" pitchFamily="2" charset="2"/>
              <a:buChar char="§"/>
            </a:pPr>
            <a:r>
              <a:rPr lang="en-US" dirty="0"/>
              <a:t> Close friendship with John Locke that would last until his death in 1704 </a:t>
            </a:r>
            <a:r>
              <a:rPr lang="en-US" dirty="0">
                <a:sym typeface="Wingdings" panose="05000000000000000000" pitchFamily="2" charset="2"/>
              </a:rPr>
              <a:t> she attended his deathbed</a:t>
            </a:r>
          </a:p>
          <a:p>
            <a:pPr lvl="1">
              <a:buFont typeface="Wingdings" panose="05000000000000000000" pitchFamily="2" charset="2"/>
              <a:buChar char="§"/>
            </a:pPr>
            <a:r>
              <a:rPr lang="en-US" dirty="0"/>
              <a:t>Met at some point before 1682 and exchanged many letter </a:t>
            </a:r>
            <a:r>
              <a:rPr lang="en-US" dirty="0">
                <a:sym typeface="Wingdings" panose="05000000000000000000" pitchFamily="2" charset="2"/>
              </a:rPr>
              <a:t> often very flirtatious and personal letters</a:t>
            </a:r>
          </a:p>
          <a:p>
            <a:pPr lvl="1">
              <a:buFont typeface="Wingdings" panose="05000000000000000000" pitchFamily="2" charset="2"/>
              <a:buChar char="§"/>
            </a:pPr>
            <a:r>
              <a:rPr lang="en-US" dirty="0"/>
              <a:t>Locke on Damaris in letter to </a:t>
            </a:r>
            <a:r>
              <a:rPr lang="en-US" dirty="0" err="1"/>
              <a:t>Phillipp</a:t>
            </a:r>
            <a:r>
              <a:rPr lang="en-US" dirty="0"/>
              <a:t> van </a:t>
            </a:r>
            <a:r>
              <a:rPr lang="en-US" dirty="0" err="1"/>
              <a:t>Limborch</a:t>
            </a:r>
            <a:r>
              <a:rPr lang="en-US" dirty="0"/>
              <a:t>: : “The lady herself is so well versed in theological and philosophical studies, and of such an original mind that you will not find many men to whom she is not superior in wealth of knowledge and ability to profit by it.”</a:t>
            </a:r>
          </a:p>
          <a:p>
            <a:pPr lvl="1">
              <a:buFont typeface="Wingdings" panose="05000000000000000000" pitchFamily="2" charset="2"/>
              <a:buChar char="§"/>
            </a:pPr>
            <a:r>
              <a:rPr lang="en-US" dirty="0"/>
              <a:t>Locke moved in with her in 1691 and stayed there until his death in 1704</a:t>
            </a:r>
          </a:p>
          <a:p>
            <a:pPr lvl="1">
              <a:buFont typeface="Wingdings" panose="05000000000000000000" pitchFamily="2" charset="2"/>
              <a:buChar char="§"/>
            </a:pPr>
            <a:r>
              <a:rPr lang="en-US" dirty="0"/>
              <a:t>Brought a library of 2,000 books, bought a writing desk for Damaris, paid for the binding of her works, paid for her ink and quills</a:t>
            </a:r>
          </a:p>
          <a:p>
            <a:pPr lvl="1">
              <a:buFont typeface="Wingdings" panose="05000000000000000000" pitchFamily="2" charset="2"/>
              <a:buChar char="§"/>
            </a:pPr>
            <a:r>
              <a:rPr lang="en-US" dirty="0"/>
              <a:t>Locke’s last will and testament is full of gifts and arrangements for Damaris and her son Francis.</a:t>
            </a:r>
          </a:p>
        </p:txBody>
      </p:sp>
      <p:pic>
        <p:nvPicPr>
          <p:cNvPr id="2050" name="Picture 2" descr="https://upload.wikimedia.org/wikipedia/commons/thumb/2/21/Otes_Manor_House_in_Harlow%2C_where_John_Locke_spent_the_last_Wellcome_V0018880.jpg/1024px-Otes_Manor_House_in_Harlow%2C_where_John_Locke_spent_the_last_Wellcome_V0018880.jpg">
            <a:extLst>
              <a:ext uri="{FF2B5EF4-FFF2-40B4-BE49-F238E27FC236}">
                <a16:creationId xmlns:a16="http://schemas.microsoft.com/office/drawing/2014/main" id="{25635EE2-018C-424C-8053-44E90F4E3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4" y="2401467"/>
            <a:ext cx="3891669" cy="326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27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25C1-7BC3-4C99-AC1C-4585B45E615E}"/>
              </a:ext>
            </a:extLst>
          </p:cNvPr>
          <p:cNvSpPr>
            <a:spLocks noGrp="1"/>
          </p:cNvSpPr>
          <p:nvPr>
            <p:ph type="title"/>
          </p:nvPr>
        </p:nvSpPr>
        <p:spPr/>
        <p:txBody>
          <a:bodyPr/>
          <a:lstStyle/>
          <a:p>
            <a:r>
              <a:rPr lang="en-US" dirty="0"/>
              <a:t>Margaret Cavendish </a:t>
            </a:r>
            <a:br>
              <a:rPr lang="en-US" dirty="0"/>
            </a:br>
            <a:r>
              <a:rPr lang="en-US" dirty="0"/>
              <a:t>&amp; Anne Conway</a:t>
            </a:r>
          </a:p>
        </p:txBody>
      </p:sp>
      <p:sp>
        <p:nvSpPr>
          <p:cNvPr id="3" name="Content Placeholder 2">
            <a:extLst>
              <a:ext uri="{FF2B5EF4-FFF2-40B4-BE49-F238E27FC236}">
                <a16:creationId xmlns:a16="http://schemas.microsoft.com/office/drawing/2014/main" id="{FB2843C1-3D64-4A7F-81B9-AEC3E8E36079}"/>
              </a:ext>
            </a:extLst>
          </p:cNvPr>
          <p:cNvSpPr>
            <a:spLocks noGrp="1"/>
          </p:cNvSpPr>
          <p:nvPr>
            <p:ph idx="1"/>
          </p:nvPr>
        </p:nvSpPr>
        <p:spPr>
          <a:xfrm>
            <a:off x="231492" y="1880457"/>
            <a:ext cx="8300737" cy="4377057"/>
          </a:xfrm>
        </p:spPr>
        <p:txBody>
          <a:bodyPr>
            <a:normAutofit lnSpcReduction="10000"/>
          </a:bodyPr>
          <a:lstStyle/>
          <a:p>
            <a:pPr>
              <a:buFont typeface="Arial" panose="020B0604020202020204" pitchFamily="34" charset="0"/>
              <a:buChar char="•"/>
            </a:pPr>
            <a:r>
              <a:rPr lang="en-US" sz="2400" dirty="0"/>
              <a:t> Margaret Cavendish remembered primarily for her innovative work </a:t>
            </a:r>
            <a:r>
              <a:rPr lang="en-US" sz="2400" i="1" dirty="0"/>
              <a:t>The Blazing World</a:t>
            </a:r>
            <a:r>
              <a:rPr lang="en-US" sz="2400" dirty="0"/>
              <a:t> (1666) </a:t>
            </a:r>
            <a:r>
              <a:rPr lang="en-US" sz="2400" dirty="0">
                <a:sym typeface="Wingdings" panose="05000000000000000000" pitchFamily="2" charset="2"/>
              </a:rPr>
              <a:t> pioneer text of science fiction</a:t>
            </a:r>
          </a:p>
          <a:p>
            <a:pPr lvl="1">
              <a:buFont typeface="Arial" panose="020B0604020202020204" pitchFamily="34" charset="0"/>
              <a:buChar char="•"/>
            </a:pPr>
            <a:r>
              <a:rPr lang="en-US" sz="2000" dirty="0"/>
              <a:t>Wrote on political and scientific subjects </a:t>
            </a:r>
            <a:r>
              <a:rPr lang="en-US" sz="2000" dirty="0">
                <a:sym typeface="Wingdings" panose="05000000000000000000" pitchFamily="2" charset="2"/>
              </a:rPr>
              <a:t> championing a progressive natural philosophy and materialism</a:t>
            </a:r>
          </a:p>
          <a:p>
            <a:pPr lvl="1">
              <a:buFont typeface="Arial" panose="020B0604020202020204" pitchFamily="34" charset="0"/>
              <a:buChar char="•"/>
            </a:pPr>
            <a:r>
              <a:rPr lang="en-US" sz="2000" dirty="0">
                <a:sym typeface="Wingdings" panose="05000000000000000000" pitchFamily="2" charset="2"/>
              </a:rPr>
              <a:t>Published the same year as </a:t>
            </a:r>
            <a:r>
              <a:rPr lang="en-US" sz="2000" i="1" dirty="0">
                <a:sym typeface="Wingdings" panose="05000000000000000000" pitchFamily="2" charset="2"/>
              </a:rPr>
              <a:t>The Blazing World</a:t>
            </a:r>
            <a:r>
              <a:rPr lang="en-US" sz="2000" dirty="0">
                <a:sym typeface="Wingdings" panose="05000000000000000000" pitchFamily="2" charset="2"/>
              </a:rPr>
              <a:t>, her </a:t>
            </a:r>
            <a:r>
              <a:rPr lang="en-US" sz="2000" i="1" dirty="0">
                <a:sym typeface="Wingdings" panose="05000000000000000000" pitchFamily="2" charset="2"/>
              </a:rPr>
              <a:t>Observations upon Experimental Philosophy</a:t>
            </a:r>
            <a:r>
              <a:rPr lang="en-US" sz="2000" dirty="0">
                <a:sym typeface="Wingdings" panose="05000000000000000000" pitchFamily="2" charset="2"/>
              </a:rPr>
              <a:t> demonstrates engagement in progress in scientific innovations</a:t>
            </a:r>
          </a:p>
          <a:p>
            <a:pPr>
              <a:buFont typeface="Arial" panose="020B0604020202020204" pitchFamily="34" charset="0"/>
              <a:buChar char="•"/>
            </a:pPr>
            <a:r>
              <a:rPr lang="en-US" sz="2400" dirty="0">
                <a:sym typeface="Wingdings" panose="05000000000000000000" pitchFamily="2" charset="2"/>
              </a:rPr>
              <a:t>Margaret Cavendish and Anne Conway are often compared: only six years separating their deaths, brought up in similar circumstances</a:t>
            </a:r>
          </a:p>
          <a:p>
            <a:pPr lvl="1">
              <a:buFont typeface="Arial" panose="020B0604020202020204" pitchFamily="34" charset="0"/>
              <a:buChar char="•"/>
            </a:pPr>
            <a:r>
              <a:rPr lang="en-US" sz="2000" dirty="0"/>
              <a:t>Alice Theobald </a:t>
            </a:r>
            <a:r>
              <a:rPr lang="en-US" sz="2000" dirty="0">
                <a:sym typeface="Wingdings" panose="05000000000000000000" pitchFamily="2" charset="2"/>
              </a:rPr>
              <a:t>says: “</a:t>
            </a:r>
            <a:r>
              <a:rPr lang="en-US" sz="2000" dirty="0"/>
              <a:t>make for an apt pair in considering not just some of the varying views in natural philosophy circulating in Restoration England but also their remarkable contribution of female voices to an otherwise male-dominated public and intellectual arena.”</a:t>
            </a:r>
            <a:endParaRPr lang="en-US" sz="2000" dirty="0">
              <a:sym typeface="Wingdings" panose="05000000000000000000" pitchFamily="2" charset="2"/>
            </a:endParaRPr>
          </a:p>
        </p:txBody>
      </p:sp>
      <p:pic>
        <p:nvPicPr>
          <p:cNvPr id="1026" name="Picture 2">
            <a:extLst>
              <a:ext uri="{FF2B5EF4-FFF2-40B4-BE49-F238E27FC236}">
                <a16:creationId xmlns:a16="http://schemas.microsoft.com/office/drawing/2014/main" id="{CA326026-9529-45AD-8A12-FD318F5D0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229" y="2063429"/>
            <a:ext cx="3262373" cy="3855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4A669E-3863-4836-8679-B2092CC2CA5F}"/>
              </a:ext>
            </a:extLst>
          </p:cNvPr>
          <p:cNvSpPr txBox="1"/>
          <p:nvPr/>
        </p:nvSpPr>
        <p:spPr>
          <a:xfrm>
            <a:off x="9132587" y="5918961"/>
            <a:ext cx="1848839" cy="338554"/>
          </a:xfrm>
          <a:prstGeom prst="rect">
            <a:avLst/>
          </a:prstGeom>
          <a:noFill/>
        </p:spPr>
        <p:txBody>
          <a:bodyPr wrap="none" rtlCol="0">
            <a:spAutoFit/>
          </a:bodyPr>
          <a:lstStyle/>
          <a:p>
            <a:r>
              <a:rPr lang="en-US" sz="1600" dirty="0">
                <a:solidFill>
                  <a:schemeClr val="bg1">
                    <a:lumMod val="75000"/>
                  </a:schemeClr>
                </a:solidFill>
              </a:rPr>
              <a:t>Margaret Cavendish</a:t>
            </a:r>
          </a:p>
        </p:txBody>
      </p:sp>
    </p:spTree>
    <p:extLst>
      <p:ext uri="{BB962C8B-B14F-4D97-AF65-F5344CB8AC3E}">
        <p14:creationId xmlns:p14="http://schemas.microsoft.com/office/powerpoint/2010/main" val="412949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26EA-C515-4F43-8949-0FB7EBDF6C0A}"/>
              </a:ext>
            </a:extLst>
          </p:cNvPr>
          <p:cNvSpPr>
            <a:spLocks noGrp="1"/>
          </p:cNvSpPr>
          <p:nvPr>
            <p:ph type="title"/>
          </p:nvPr>
        </p:nvSpPr>
        <p:spPr/>
        <p:txBody>
          <a:bodyPr>
            <a:normAutofit/>
          </a:bodyPr>
          <a:lstStyle/>
          <a:p>
            <a:r>
              <a:rPr lang="en-US" dirty="0"/>
              <a:t>Margaret Lucas Cavendish, Duchess of Newcastle-upon-Tyne (1623 –1673) </a:t>
            </a:r>
          </a:p>
        </p:txBody>
      </p:sp>
      <p:sp>
        <p:nvSpPr>
          <p:cNvPr id="3" name="Content Placeholder 2">
            <a:extLst>
              <a:ext uri="{FF2B5EF4-FFF2-40B4-BE49-F238E27FC236}">
                <a16:creationId xmlns:a16="http://schemas.microsoft.com/office/drawing/2014/main" id="{11FA3DE2-6737-4683-BB62-F0AF8CDD0FB7}"/>
              </a:ext>
            </a:extLst>
          </p:cNvPr>
          <p:cNvSpPr>
            <a:spLocks noGrp="1"/>
          </p:cNvSpPr>
          <p:nvPr>
            <p:ph idx="1"/>
          </p:nvPr>
        </p:nvSpPr>
        <p:spPr>
          <a:xfrm>
            <a:off x="3314845" y="1880457"/>
            <a:ext cx="8724996" cy="4311998"/>
          </a:xfrm>
        </p:spPr>
        <p:txBody>
          <a:bodyPr>
            <a:normAutofit/>
          </a:bodyPr>
          <a:lstStyle/>
          <a:p>
            <a:pPr>
              <a:spcBef>
                <a:spcPts val="600"/>
              </a:spcBef>
              <a:buFont typeface="Arial" panose="020B0604020202020204" pitchFamily="34" charset="0"/>
              <a:buChar char="•"/>
            </a:pPr>
            <a:r>
              <a:rPr lang="en-US" dirty="0"/>
              <a:t>English aristocrat, poet, philosopher, </a:t>
            </a:r>
            <a:r>
              <a:rPr lang="en-US" dirty="0" err="1"/>
              <a:t>scifi</a:t>
            </a:r>
            <a:r>
              <a:rPr lang="en-US" dirty="0"/>
              <a:t> writer, scientist, and playwright</a:t>
            </a:r>
          </a:p>
          <a:p>
            <a:pPr>
              <a:spcBef>
                <a:spcPts val="600"/>
              </a:spcBef>
              <a:buFont typeface="Arial" panose="020B0604020202020204" pitchFamily="34" charset="0"/>
              <a:buChar char="•"/>
            </a:pPr>
            <a:r>
              <a:rPr lang="en-US" dirty="0"/>
              <a:t>Youngest sister of Sir John Lucas and Sir Charles Lucas, both prominent royalists</a:t>
            </a:r>
          </a:p>
          <a:p>
            <a:pPr>
              <a:spcBef>
                <a:spcPts val="600"/>
              </a:spcBef>
              <a:buFont typeface="Arial" panose="020B0604020202020204" pitchFamily="34" charset="0"/>
              <a:buChar char="•"/>
            </a:pPr>
            <a:r>
              <a:rPr lang="en-US" dirty="0"/>
              <a:t>She became attendant to Queen Henrietta Maria, traveled with her to France in exile, lived in the court of Louis XIV</a:t>
            </a:r>
          </a:p>
          <a:p>
            <a:pPr>
              <a:spcBef>
                <a:spcPts val="600"/>
              </a:spcBef>
              <a:buFont typeface="Arial" panose="020B0604020202020204" pitchFamily="34" charset="0"/>
              <a:buChar char="•"/>
            </a:pPr>
            <a:r>
              <a:rPr lang="en-US" dirty="0"/>
              <a:t>Married William Cavendish, first Duke of Newcastle-upon-Tyne in 1645</a:t>
            </a:r>
          </a:p>
          <a:p>
            <a:pPr>
              <a:spcBef>
                <a:spcPts val="600"/>
              </a:spcBef>
              <a:buFont typeface="Arial" panose="020B0604020202020204" pitchFamily="34" charset="0"/>
              <a:buChar char="•"/>
            </a:pPr>
            <a:r>
              <a:rPr lang="en-US" dirty="0"/>
              <a:t>Published under her own name </a:t>
            </a:r>
            <a:r>
              <a:rPr lang="en-US" dirty="0">
                <a:sym typeface="Wingdings" panose="05000000000000000000" pitchFamily="2" charset="2"/>
              </a:rPr>
              <a:t> at the time, most women published anonymously</a:t>
            </a:r>
          </a:p>
          <a:p>
            <a:pPr>
              <a:spcBef>
                <a:spcPts val="600"/>
              </a:spcBef>
              <a:buFont typeface="Arial" panose="020B0604020202020204" pitchFamily="34" charset="0"/>
              <a:buChar char="•"/>
            </a:pPr>
            <a:r>
              <a:rPr lang="en-US" dirty="0"/>
              <a:t>Writing addressed many topics including power, scientific method, gender, and philosophy </a:t>
            </a:r>
            <a:r>
              <a:rPr lang="en-US" dirty="0">
                <a:sym typeface="Wingdings" panose="05000000000000000000" pitchFamily="2" charset="2"/>
              </a:rPr>
              <a:t> published extensively in philosophy and early modern science</a:t>
            </a:r>
          </a:p>
          <a:p>
            <a:pPr>
              <a:spcBef>
                <a:spcPts val="600"/>
              </a:spcBef>
              <a:buFont typeface="Arial" panose="020B0604020202020204" pitchFamily="34" charset="0"/>
              <a:buChar char="•"/>
            </a:pPr>
            <a:r>
              <a:rPr lang="en-US" dirty="0"/>
              <a:t>Published over a dozen original works, but if we include all her revisions, the number goes up to 21</a:t>
            </a:r>
          </a:p>
        </p:txBody>
      </p:sp>
      <p:pic>
        <p:nvPicPr>
          <p:cNvPr id="2050" name="Picture 2">
            <a:extLst>
              <a:ext uri="{FF2B5EF4-FFF2-40B4-BE49-F238E27FC236}">
                <a16:creationId xmlns:a16="http://schemas.microsoft.com/office/drawing/2014/main" id="{79901C9C-92A6-43E7-B0CF-BF68CD825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59" y="1880457"/>
            <a:ext cx="3088084" cy="412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9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C0A2-9E0A-498C-8CD8-0555DFE338CA}"/>
              </a:ext>
            </a:extLst>
          </p:cNvPr>
          <p:cNvSpPr>
            <a:spLocks noGrp="1"/>
          </p:cNvSpPr>
          <p:nvPr>
            <p:ph type="title"/>
          </p:nvPr>
        </p:nvSpPr>
        <p:spPr/>
        <p:txBody>
          <a:bodyPr/>
          <a:lstStyle/>
          <a:p>
            <a:r>
              <a:rPr lang="en-US" dirty="0"/>
              <a:t>Margaret Cavendish</a:t>
            </a:r>
            <a:br>
              <a:rPr lang="en-US" dirty="0"/>
            </a:br>
            <a:r>
              <a:rPr lang="en-US" dirty="0"/>
              <a:t>Natural Philosopher</a:t>
            </a:r>
          </a:p>
        </p:txBody>
      </p:sp>
      <p:sp>
        <p:nvSpPr>
          <p:cNvPr id="3" name="Content Placeholder 2">
            <a:extLst>
              <a:ext uri="{FF2B5EF4-FFF2-40B4-BE49-F238E27FC236}">
                <a16:creationId xmlns:a16="http://schemas.microsoft.com/office/drawing/2014/main" id="{1A2A6A2D-68A0-4DD3-80DB-00D4905696FD}"/>
              </a:ext>
            </a:extLst>
          </p:cNvPr>
          <p:cNvSpPr>
            <a:spLocks noGrp="1"/>
          </p:cNvSpPr>
          <p:nvPr>
            <p:ph idx="1"/>
          </p:nvPr>
        </p:nvSpPr>
        <p:spPr>
          <a:xfrm>
            <a:off x="60960" y="1703793"/>
            <a:ext cx="7861525" cy="4570842"/>
          </a:xfrm>
        </p:spPr>
        <p:txBody>
          <a:bodyPr>
            <a:normAutofit fontScale="92500" lnSpcReduction="10000"/>
          </a:bodyPr>
          <a:lstStyle/>
          <a:p>
            <a:pPr>
              <a:spcBef>
                <a:spcPts val="600"/>
              </a:spcBef>
              <a:buFont typeface="Arial" panose="020B0604020202020204" pitchFamily="34" charset="0"/>
              <a:buChar char="•"/>
            </a:pPr>
            <a:r>
              <a:rPr lang="en-US" sz="2400" dirty="0"/>
              <a:t> Cavendish was praised and criticized as a groundbreaking woman author and thinker</a:t>
            </a:r>
          </a:p>
          <a:p>
            <a:pPr>
              <a:spcBef>
                <a:spcPts val="600"/>
              </a:spcBef>
              <a:buFont typeface="Arial" panose="020B0604020202020204" pitchFamily="34" charset="0"/>
              <a:buChar char="•"/>
            </a:pPr>
            <a:r>
              <a:rPr lang="en-US" sz="2400" dirty="0"/>
              <a:t> Rejected Aristotelianism and mechanical philosophy popular among her contemporaries</a:t>
            </a:r>
          </a:p>
          <a:p>
            <a:pPr lvl="1">
              <a:buFont typeface="Arial" panose="020B0604020202020204" pitchFamily="34" charset="0"/>
              <a:buChar char="•"/>
            </a:pPr>
            <a:r>
              <a:rPr lang="en-US" sz="2000" dirty="0"/>
              <a:t> Preferring a </a:t>
            </a:r>
            <a:r>
              <a:rPr lang="en-US" sz="2000" b="1" dirty="0" err="1"/>
              <a:t>vitalist</a:t>
            </a:r>
            <a:r>
              <a:rPr lang="en-US" sz="2000" b="1" dirty="0"/>
              <a:t> model: “</a:t>
            </a:r>
            <a:r>
              <a:rPr lang="en-US" sz="2000" dirty="0"/>
              <a:t>living organisms are fundamentally different from non-living entities because they contain some non-physical element or are governed by different principles than are inanimate things. In its simplest form, </a:t>
            </a:r>
            <a:r>
              <a:rPr lang="en-US" sz="2000" b="1" dirty="0"/>
              <a:t>vitalism</a:t>
            </a:r>
            <a:r>
              <a:rPr lang="en-US" sz="2000" dirty="0"/>
              <a:t> holds that living entities contain some fluid, or a distinctive 'spirit’.”</a:t>
            </a:r>
          </a:p>
          <a:p>
            <a:pPr>
              <a:spcBef>
                <a:spcPts val="400"/>
              </a:spcBef>
              <a:buFont typeface="Arial" panose="020B0604020202020204" pitchFamily="34" charset="0"/>
              <a:buChar char="•"/>
            </a:pPr>
            <a:r>
              <a:rPr lang="en-US" sz="2400" dirty="0"/>
              <a:t>First woman to attend a meeting of the Royal Society of London in 1667</a:t>
            </a:r>
          </a:p>
          <a:p>
            <a:pPr>
              <a:spcBef>
                <a:spcPts val="400"/>
              </a:spcBef>
              <a:buFont typeface="Arial" panose="020B0604020202020204" pitchFamily="34" charset="0"/>
              <a:buChar char="•"/>
            </a:pPr>
            <a:r>
              <a:rPr lang="en-US" sz="2400" dirty="0"/>
              <a:t>Engaged in intellectual debate with, and sometimes criticized, the philosophy of philosophers Thomas Hobbes, René Descartes, and Robert Boyle.</a:t>
            </a:r>
          </a:p>
          <a:p>
            <a:pPr>
              <a:spcBef>
                <a:spcPts val="400"/>
              </a:spcBef>
              <a:buFont typeface="Arial" panose="020B0604020202020204" pitchFamily="34" charset="0"/>
              <a:buChar char="•"/>
            </a:pPr>
            <a:r>
              <a:rPr lang="en-US" sz="2400" dirty="0"/>
              <a:t> She was critical of animal testing and engaged in animal advocacy</a:t>
            </a:r>
          </a:p>
          <a:p>
            <a:pPr marL="0" indent="0">
              <a:buNone/>
            </a:pPr>
            <a:endParaRPr lang="en-US" dirty="0"/>
          </a:p>
        </p:txBody>
      </p:sp>
      <p:pic>
        <p:nvPicPr>
          <p:cNvPr id="3074" name="Picture 2">
            <a:extLst>
              <a:ext uri="{FF2B5EF4-FFF2-40B4-BE49-F238E27FC236}">
                <a16:creationId xmlns:a16="http://schemas.microsoft.com/office/drawing/2014/main" id="{B2C08CBD-D1A1-4A05-8BBC-0880547C7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0350" y="0"/>
            <a:ext cx="4311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29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4DC9-E327-4929-AB23-B612E78F0069}"/>
              </a:ext>
            </a:extLst>
          </p:cNvPr>
          <p:cNvSpPr>
            <a:spLocks noGrp="1"/>
          </p:cNvSpPr>
          <p:nvPr>
            <p:ph type="title"/>
          </p:nvPr>
        </p:nvSpPr>
        <p:spPr/>
        <p:txBody>
          <a:bodyPr/>
          <a:lstStyle/>
          <a:p>
            <a:r>
              <a:rPr lang="en-US" dirty="0" err="1"/>
              <a:t>Viscountess</a:t>
            </a:r>
            <a:r>
              <a:rPr lang="en-US" dirty="0"/>
              <a:t> Anne Conway (1631-1679)</a:t>
            </a:r>
          </a:p>
        </p:txBody>
      </p:sp>
      <p:sp>
        <p:nvSpPr>
          <p:cNvPr id="3" name="Content Placeholder 2">
            <a:extLst>
              <a:ext uri="{FF2B5EF4-FFF2-40B4-BE49-F238E27FC236}">
                <a16:creationId xmlns:a16="http://schemas.microsoft.com/office/drawing/2014/main" id="{F8007ABA-31BE-442D-9E20-C676FBB6548F}"/>
              </a:ext>
            </a:extLst>
          </p:cNvPr>
          <p:cNvSpPr>
            <a:spLocks noGrp="1"/>
          </p:cNvSpPr>
          <p:nvPr>
            <p:ph idx="1"/>
          </p:nvPr>
        </p:nvSpPr>
        <p:spPr>
          <a:xfrm>
            <a:off x="3274828" y="1845734"/>
            <a:ext cx="8623946" cy="4438108"/>
          </a:xfrm>
        </p:spPr>
        <p:txBody>
          <a:bodyPr>
            <a:normAutofit fontScale="92500" lnSpcReduction="20000"/>
          </a:bodyPr>
          <a:lstStyle/>
          <a:p>
            <a:pPr>
              <a:buFont typeface="Wingdings" panose="05000000000000000000" pitchFamily="2" charset="2"/>
              <a:buChar char="§"/>
            </a:pPr>
            <a:r>
              <a:rPr lang="en-US" sz="2800" dirty="0"/>
              <a:t> English philosopher </a:t>
            </a:r>
            <a:r>
              <a:rPr lang="en-US" sz="2800" dirty="0">
                <a:sym typeface="Wingdings" panose="05000000000000000000" pitchFamily="2" charset="2"/>
              </a:rPr>
              <a:t> engaged in the tradition of the Cambridge Platonists</a:t>
            </a:r>
          </a:p>
          <a:p>
            <a:pPr lvl="1">
              <a:buFont typeface="Wingdings" panose="05000000000000000000" pitchFamily="2" charset="2"/>
              <a:buChar char="§"/>
            </a:pPr>
            <a:r>
              <a:rPr lang="en-US" sz="2400" b="1" dirty="0">
                <a:sym typeface="Wingdings" panose="05000000000000000000" pitchFamily="2" charset="2"/>
              </a:rPr>
              <a:t>Cambridge Platonists: </a:t>
            </a:r>
            <a:r>
              <a:rPr lang="en-US" sz="2400" dirty="0">
                <a:sym typeface="Wingdings" panose="05000000000000000000" pitchFamily="2" charset="2"/>
              </a:rPr>
              <a:t>Group of English philosophers at Cambridge in the seventeenth century, including Henry More. </a:t>
            </a:r>
          </a:p>
          <a:p>
            <a:pPr lvl="2">
              <a:spcAft>
                <a:spcPts val="0"/>
              </a:spcAft>
              <a:buFont typeface="Wingdings" panose="05000000000000000000" pitchFamily="2" charset="2"/>
              <a:buChar char="§"/>
            </a:pPr>
            <a:r>
              <a:rPr lang="en-US" sz="2200" dirty="0">
                <a:sym typeface="Wingdings" panose="05000000000000000000" pitchFamily="2" charset="2"/>
              </a:rPr>
              <a:t>Upheld the philosophy of Plato and Plotinus, but were also interested in modern philosophical advancements. </a:t>
            </a:r>
          </a:p>
          <a:p>
            <a:pPr lvl="2">
              <a:spcAft>
                <a:spcPts val="0"/>
              </a:spcAft>
              <a:buFont typeface="Wingdings" panose="05000000000000000000" pitchFamily="2" charset="2"/>
              <a:buChar char="§"/>
            </a:pPr>
            <a:r>
              <a:rPr lang="en-US" sz="2200" dirty="0">
                <a:sym typeface="Wingdings" panose="05000000000000000000" pitchFamily="2" charset="2"/>
              </a:rPr>
              <a:t>Critical of scholasticism as a dominant form of institutional philosophy and instead were interested in advancements in science</a:t>
            </a:r>
          </a:p>
          <a:p>
            <a:pPr lvl="2">
              <a:spcAft>
                <a:spcPts val="0"/>
              </a:spcAft>
              <a:buFont typeface="Wingdings" panose="05000000000000000000" pitchFamily="2" charset="2"/>
              <a:buChar char="§"/>
            </a:pPr>
            <a:r>
              <a:rPr lang="en-US" sz="2200" dirty="0">
                <a:sym typeface="Wingdings" panose="05000000000000000000" pitchFamily="2" charset="2"/>
              </a:rPr>
              <a:t>First philosophers to write primarily and consistently in English</a:t>
            </a:r>
          </a:p>
          <a:p>
            <a:pPr>
              <a:spcBef>
                <a:spcPts val="0"/>
              </a:spcBef>
              <a:buFont typeface="Wingdings" panose="05000000000000000000" pitchFamily="2" charset="2"/>
              <a:buChar char="§"/>
            </a:pPr>
            <a:r>
              <a:rPr lang="en-US" sz="2800" dirty="0"/>
              <a:t> Her work was influential on Gottfried Leibniz, important philosopher in logic and mathematics </a:t>
            </a:r>
          </a:p>
          <a:p>
            <a:pPr>
              <a:spcBef>
                <a:spcPts val="0"/>
              </a:spcBef>
              <a:buFont typeface="Wingdings" panose="05000000000000000000" pitchFamily="2" charset="2"/>
              <a:buChar char="§"/>
            </a:pPr>
            <a:r>
              <a:rPr lang="en-US" sz="2800" dirty="0"/>
              <a:t> Her philosophy is an original form of rationalism, with women-centered concerns and patterns that make it unique among its contemporaries</a:t>
            </a:r>
          </a:p>
          <a:p>
            <a:pPr lvl="1">
              <a:buFont typeface="Wingdings" panose="05000000000000000000" pitchFamily="2" charset="2"/>
              <a:buChar char="§"/>
            </a:pPr>
            <a:r>
              <a:rPr lang="en-US" sz="2400" b="1" dirty="0"/>
              <a:t>Rationalism: </a:t>
            </a:r>
            <a:r>
              <a:rPr lang="en-US" sz="2400" dirty="0"/>
              <a:t>theory that beliefs should be based off of reason rather than religious conviction</a:t>
            </a:r>
          </a:p>
        </p:txBody>
      </p:sp>
      <p:pic>
        <p:nvPicPr>
          <p:cNvPr id="4098" name="Picture 2" descr="Image result for anne conway">
            <a:extLst>
              <a:ext uri="{FF2B5EF4-FFF2-40B4-BE49-F238E27FC236}">
                <a16:creationId xmlns:a16="http://schemas.microsoft.com/office/drawing/2014/main" id="{4437B380-8F21-4921-96FE-F8140DD36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9" y="2064930"/>
            <a:ext cx="2935211" cy="358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9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F376-D4DB-498A-8746-D0042B489A71}"/>
              </a:ext>
            </a:extLst>
          </p:cNvPr>
          <p:cNvSpPr>
            <a:spLocks noGrp="1"/>
          </p:cNvSpPr>
          <p:nvPr>
            <p:ph type="title"/>
          </p:nvPr>
        </p:nvSpPr>
        <p:spPr/>
        <p:txBody>
          <a:bodyPr/>
          <a:lstStyle/>
          <a:p>
            <a:r>
              <a:rPr lang="en-US" dirty="0"/>
              <a:t>Anne Conway: Influence and Philosophical Engagement</a:t>
            </a:r>
          </a:p>
        </p:txBody>
      </p:sp>
      <p:sp>
        <p:nvSpPr>
          <p:cNvPr id="3" name="Content Placeholder 2">
            <a:extLst>
              <a:ext uri="{FF2B5EF4-FFF2-40B4-BE49-F238E27FC236}">
                <a16:creationId xmlns:a16="http://schemas.microsoft.com/office/drawing/2014/main" id="{D1577515-41B6-4E04-9150-BCBB65BF16D9}"/>
              </a:ext>
            </a:extLst>
          </p:cNvPr>
          <p:cNvSpPr>
            <a:spLocks noGrp="1"/>
          </p:cNvSpPr>
          <p:nvPr>
            <p:ph idx="1"/>
          </p:nvPr>
        </p:nvSpPr>
        <p:spPr>
          <a:xfrm>
            <a:off x="170121" y="1737360"/>
            <a:ext cx="7040880" cy="4416843"/>
          </a:xfrm>
        </p:spPr>
        <p:txBody>
          <a:bodyPr>
            <a:normAutofit lnSpcReduction="10000"/>
          </a:bodyPr>
          <a:lstStyle/>
          <a:p>
            <a:pPr>
              <a:buFont typeface="Wingdings" panose="05000000000000000000" pitchFamily="2" charset="2"/>
              <a:buChar char="§"/>
            </a:pPr>
            <a:r>
              <a:rPr lang="en-US" sz="2400" dirty="0"/>
              <a:t> Common among contemporary women thinkers, Conway never wrote for credited publication</a:t>
            </a:r>
          </a:p>
          <a:p>
            <a:pPr>
              <a:buFont typeface="Wingdings" panose="05000000000000000000" pitchFamily="2" charset="2"/>
              <a:buChar char="§"/>
            </a:pPr>
            <a:r>
              <a:rPr lang="en-US" sz="2400" dirty="0"/>
              <a:t> Engaged in longstanding written correspondence with Henry More, one of the time period’s most important thinkers.</a:t>
            </a:r>
          </a:p>
          <a:p>
            <a:pPr lvl="1">
              <a:buFont typeface="Wingdings" panose="05000000000000000000" pitchFamily="2" charset="2"/>
              <a:buChar char="§"/>
            </a:pPr>
            <a:r>
              <a:rPr lang="en-US" sz="2000" dirty="0"/>
              <a:t>He introduced her to many of the members of the Cambridge Platonists</a:t>
            </a:r>
          </a:p>
          <a:p>
            <a:pPr>
              <a:buFont typeface="Wingdings" panose="05000000000000000000" pitchFamily="2" charset="2"/>
              <a:buChar char="§"/>
            </a:pPr>
            <a:r>
              <a:rPr lang="en-US" sz="2400" dirty="0"/>
              <a:t> Her 1690 posthumous publication </a:t>
            </a:r>
            <a:r>
              <a:rPr lang="en-US" sz="2400" i="1" dirty="0"/>
              <a:t>Principles of the Most Ancient and Modern Philosophy </a:t>
            </a:r>
            <a:r>
              <a:rPr lang="en-US" sz="2400" dirty="0"/>
              <a:t>shows the influence of the Cambridge Platonists on her ideas of matter and spirit</a:t>
            </a:r>
          </a:p>
          <a:p>
            <a:pPr lvl="1">
              <a:buFont typeface="Wingdings" panose="05000000000000000000" pitchFamily="2" charset="2"/>
              <a:buChar char="§"/>
            </a:pPr>
            <a:r>
              <a:rPr lang="en-US" sz="2000" dirty="0"/>
              <a:t>These ideas would go on to influence Leibniz’s idea of the monad: the idea of an elementary particle</a:t>
            </a:r>
          </a:p>
        </p:txBody>
      </p:sp>
      <p:pic>
        <p:nvPicPr>
          <p:cNvPr id="5122" name="Picture 2" descr="Image result for anne conway Principles of the Most Ancient and Modern Philosophy">
            <a:extLst>
              <a:ext uri="{FF2B5EF4-FFF2-40B4-BE49-F238E27FC236}">
                <a16:creationId xmlns:a16="http://schemas.microsoft.com/office/drawing/2014/main" id="{9705B817-4AE3-4156-B4FD-7EF043AAE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737" y="0"/>
            <a:ext cx="3878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10DDC-0ABE-4DC9-860D-7D08F421BF2B}"/>
              </a:ext>
            </a:extLst>
          </p:cNvPr>
          <p:cNvSpPr>
            <a:spLocks noGrp="1"/>
          </p:cNvSpPr>
          <p:nvPr>
            <p:ph type="title"/>
          </p:nvPr>
        </p:nvSpPr>
        <p:spPr>
          <a:xfrm>
            <a:off x="4727236" y="265338"/>
            <a:ext cx="7398134" cy="1382709"/>
          </a:xfrm>
        </p:spPr>
        <p:txBody>
          <a:bodyPr/>
          <a:lstStyle/>
          <a:p>
            <a:r>
              <a:rPr lang="en-US" dirty="0"/>
              <a:t>Anne Conway: </a:t>
            </a:r>
            <a:br>
              <a:rPr lang="en-US" dirty="0"/>
            </a:br>
            <a:r>
              <a:rPr lang="en-US" dirty="0"/>
              <a:t>God and the Natural World</a:t>
            </a:r>
          </a:p>
        </p:txBody>
      </p:sp>
      <p:sp>
        <p:nvSpPr>
          <p:cNvPr id="3" name="Content Placeholder 2">
            <a:extLst>
              <a:ext uri="{FF2B5EF4-FFF2-40B4-BE49-F238E27FC236}">
                <a16:creationId xmlns:a16="http://schemas.microsoft.com/office/drawing/2014/main" id="{2EC7A835-C64C-4A9E-8F57-585411208F38}"/>
              </a:ext>
            </a:extLst>
          </p:cNvPr>
          <p:cNvSpPr>
            <a:spLocks noGrp="1"/>
          </p:cNvSpPr>
          <p:nvPr>
            <p:ph idx="1"/>
          </p:nvPr>
        </p:nvSpPr>
        <p:spPr>
          <a:xfrm>
            <a:off x="4837815" y="1845733"/>
            <a:ext cx="7176976" cy="4448741"/>
          </a:xfrm>
        </p:spPr>
        <p:txBody>
          <a:bodyPr>
            <a:normAutofit lnSpcReduction="10000"/>
          </a:bodyPr>
          <a:lstStyle/>
          <a:p>
            <a:pPr>
              <a:spcBef>
                <a:spcPts val="200"/>
              </a:spcBef>
              <a:buFont typeface="Wingdings" panose="05000000000000000000" pitchFamily="2" charset="2"/>
              <a:buChar char="§"/>
            </a:pPr>
            <a:r>
              <a:rPr lang="en-US" sz="2400" dirty="0"/>
              <a:t> Though Conway is often framed as a mere container to promote the ideas of her male contemporaries, many see her posthumous philosophical work as an active response to the intellectual thought of her day.</a:t>
            </a:r>
          </a:p>
          <a:p>
            <a:pPr>
              <a:spcBef>
                <a:spcPts val="200"/>
              </a:spcBef>
              <a:buFont typeface="Wingdings" panose="05000000000000000000" pitchFamily="2" charset="2"/>
              <a:buChar char="§"/>
            </a:pPr>
            <a:r>
              <a:rPr lang="en-US" sz="2400" dirty="0"/>
              <a:t> Presents her own unique assessment of Platonism, informed by </a:t>
            </a:r>
            <a:r>
              <a:rPr lang="en-US" sz="2400" dirty="0" err="1"/>
              <a:t>Kabbalism</a:t>
            </a:r>
            <a:endParaRPr lang="en-US" sz="2400" dirty="0"/>
          </a:p>
          <a:p>
            <a:pPr>
              <a:spcBef>
                <a:spcPts val="200"/>
              </a:spcBef>
              <a:buFont typeface="Wingdings" panose="05000000000000000000" pitchFamily="2" charset="2"/>
              <a:buChar char="§"/>
            </a:pPr>
            <a:r>
              <a:rPr lang="en-US" sz="2400" dirty="0"/>
              <a:t> Conway is pious </a:t>
            </a:r>
            <a:r>
              <a:rPr lang="en-US" sz="2400" dirty="0">
                <a:sym typeface="Wingdings" panose="05000000000000000000" pitchFamily="2" charset="2"/>
              </a:rPr>
              <a:t> asserts that </a:t>
            </a:r>
            <a:r>
              <a:rPr lang="en-US" sz="2400" dirty="0"/>
              <a:t>‘Creatures have their Being and Existence simply and alone’ from God.</a:t>
            </a:r>
          </a:p>
          <a:p>
            <a:pPr>
              <a:spcBef>
                <a:spcPts val="200"/>
              </a:spcBef>
              <a:buFont typeface="Wingdings" panose="05000000000000000000" pitchFamily="2" charset="2"/>
              <a:buChar char="§"/>
            </a:pPr>
            <a:r>
              <a:rPr lang="en-US" sz="2400" dirty="0"/>
              <a:t> Founded her inquiries in natural philosophy on a religious foundation </a:t>
            </a:r>
            <a:r>
              <a:rPr lang="en-US" sz="2400" dirty="0">
                <a:sym typeface="Wingdings" panose="05000000000000000000" pitchFamily="2" charset="2"/>
              </a:rPr>
              <a:t> blends theology into her study of the natural world</a:t>
            </a:r>
          </a:p>
          <a:p>
            <a:pPr>
              <a:spcBef>
                <a:spcPts val="200"/>
              </a:spcBef>
              <a:buFont typeface="Wingdings" panose="05000000000000000000" pitchFamily="2" charset="2"/>
              <a:buChar char="§"/>
            </a:pPr>
            <a:r>
              <a:rPr lang="en-US" sz="2400" dirty="0"/>
              <a:t> Conway: ‘the Justice of God </a:t>
            </a:r>
            <a:r>
              <a:rPr lang="en-US" sz="2400" dirty="0" err="1"/>
              <a:t>marvellously</a:t>
            </a:r>
            <a:r>
              <a:rPr lang="en-US" sz="2400" dirty="0"/>
              <a:t> appears’ in the works of nature, rightly bestowing upon infidels their ‘due and proper Punishment’.</a:t>
            </a:r>
          </a:p>
        </p:txBody>
      </p:sp>
      <p:pic>
        <p:nvPicPr>
          <p:cNvPr id="6" name="Picture 5">
            <a:extLst>
              <a:ext uri="{FF2B5EF4-FFF2-40B4-BE49-F238E27FC236}">
                <a16:creationId xmlns:a16="http://schemas.microsoft.com/office/drawing/2014/main" id="{B09531F5-47CF-4B1E-A438-211BC8894C08}"/>
              </a:ext>
            </a:extLst>
          </p:cNvPr>
          <p:cNvPicPr>
            <a:picLocks noChangeAspect="1"/>
          </p:cNvPicPr>
          <p:nvPr/>
        </p:nvPicPr>
        <p:blipFill>
          <a:blip r:embed="rId2"/>
          <a:stretch>
            <a:fillRect/>
          </a:stretch>
        </p:blipFill>
        <p:spPr>
          <a:xfrm>
            <a:off x="103132" y="0"/>
            <a:ext cx="4513524" cy="5990463"/>
          </a:xfrm>
          <a:prstGeom prst="rect">
            <a:avLst/>
          </a:prstGeom>
        </p:spPr>
      </p:pic>
      <p:sp>
        <p:nvSpPr>
          <p:cNvPr id="7" name="TextBox 6">
            <a:extLst>
              <a:ext uri="{FF2B5EF4-FFF2-40B4-BE49-F238E27FC236}">
                <a16:creationId xmlns:a16="http://schemas.microsoft.com/office/drawing/2014/main" id="{607EDFD1-18EB-4E21-9A8F-381696B098E5}"/>
              </a:ext>
            </a:extLst>
          </p:cNvPr>
          <p:cNvSpPr txBox="1"/>
          <p:nvPr/>
        </p:nvSpPr>
        <p:spPr>
          <a:xfrm>
            <a:off x="103132" y="5871903"/>
            <a:ext cx="3757952" cy="523220"/>
          </a:xfrm>
          <a:prstGeom prst="rect">
            <a:avLst/>
          </a:prstGeom>
          <a:noFill/>
        </p:spPr>
        <p:txBody>
          <a:bodyPr wrap="none" rtlCol="0">
            <a:spAutoFit/>
          </a:bodyPr>
          <a:lstStyle/>
          <a:p>
            <a:r>
              <a:rPr lang="nl-NL" sz="1400" dirty="0">
                <a:solidFill>
                  <a:schemeClr val="bg1">
                    <a:lumMod val="75000"/>
                  </a:schemeClr>
                </a:solidFill>
              </a:rPr>
              <a:t> Samuel van Hoogstraten (1627 - 1678)</a:t>
            </a:r>
          </a:p>
          <a:p>
            <a:r>
              <a:rPr lang="en-US" sz="1400" dirty="0">
                <a:solidFill>
                  <a:schemeClr val="bg1">
                    <a:lumMod val="75000"/>
                  </a:schemeClr>
                </a:solidFill>
              </a:rPr>
              <a:t>Perspective View with a Woman Reading a Letter</a:t>
            </a:r>
          </a:p>
        </p:txBody>
      </p:sp>
    </p:spTree>
    <p:extLst>
      <p:ext uri="{BB962C8B-B14F-4D97-AF65-F5344CB8AC3E}">
        <p14:creationId xmlns:p14="http://schemas.microsoft.com/office/powerpoint/2010/main" val="161262916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232</TotalTime>
  <Words>1696</Words>
  <Application>Microsoft Office PowerPoint</Application>
  <PresentationFormat>Widescreen</PresentationFormat>
  <Paragraphs>91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Retrospect</vt:lpstr>
      <vt:lpstr>Women philosophers of the seventeenth century</vt:lpstr>
      <vt:lpstr>Lady Masham Damaris (1659-1708)</vt:lpstr>
      <vt:lpstr>Influence and intellectual circle of Damaris</vt:lpstr>
      <vt:lpstr>Margaret Cavendish  &amp; Anne Conway</vt:lpstr>
      <vt:lpstr>Margaret Lucas Cavendish, Duchess of Newcastle-upon-Tyne (1623 –1673) </vt:lpstr>
      <vt:lpstr>Margaret Cavendish Natural Philosopher</vt:lpstr>
      <vt:lpstr>Viscountess Anne Conway (1631-1679)</vt:lpstr>
      <vt:lpstr>Anne Conway: Influence and Philosophical Engagement</vt:lpstr>
      <vt:lpstr>Anne Conway:  God and the Natural World</vt:lpstr>
      <vt:lpstr>Margaret Cavendish’s materialism vs. Conway’s immaterialism</vt:lpstr>
      <vt:lpstr>The Epistemology of Cavendish:  What we can know?</vt:lpstr>
      <vt:lpstr>Conway &amp; Cavendish on God</vt:lpstr>
      <vt:lpstr>Conway and Cavendish on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women philosophers in the seventeenth century:  Margaret Cavendish and Anne Conway</dc:title>
  <dc:creator>Elfaki</dc:creator>
  <cp:lastModifiedBy>Stephanie Spoto</cp:lastModifiedBy>
  <cp:revision>29</cp:revision>
  <dcterms:created xsi:type="dcterms:W3CDTF">2019-09-25T21:04:15Z</dcterms:created>
  <dcterms:modified xsi:type="dcterms:W3CDTF">2021-09-23T14:31:45Z</dcterms:modified>
</cp:coreProperties>
</file>